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4"/>
  </p:notesMasterIdLst>
  <p:handoutMasterIdLst>
    <p:handoutMasterId r:id="rId35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32" r:id="rId20"/>
    <p:sldId id="616" r:id="rId21"/>
    <p:sldId id="617" r:id="rId22"/>
    <p:sldId id="640" r:id="rId23"/>
    <p:sldId id="633" r:id="rId24"/>
    <p:sldId id="634" r:id="rId25"/>
    <p:sldId id="618" r:id="rId26"/>
    <p:sldId id="635" r:id="rId27"/>
    <p:sldId id="636" r:id="rId28"/>
    <p:sldId id="637" r:id="rId29"/>
    <p:sldId id="619" r:id="rId30"/>
    <p:sldId id="638" r:id="rId31"/>
    <p:sldId id="639" r:id="rId32"/>
    <p:sldId id="599" r:id="rId3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EAAA0B-E2E4-4FBC-8A6F-46C75688A4B4}" v="4" dt="2020-09-17T20:54:10.5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55" autoAdjust="0"/>
  </p:normalViewPr>
  <p:slideViewPr>
    <p:cSldViewPr>
      <p:cViewPr varScale="1">
        <p:scale>
          <a:sx n="66" d="100"/>
          <a:sy n="66" d="100"/>
        </p:scale>
        <p:origin x="136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September, 2020</a:t>
            </a:r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of median home value by tract (level)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4" t="16597" r="12250" b="8403"/>
          <a:stretch/>
        </p:blipFill>
        <p:spPr>
          <a:xfrm>
            <a:off x="1676400" y="1828800"/>
            <a:ext cx="5791200" cy="4136572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977095" y="2286000"/>
            <a:ext cx="71898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59" y="2429227"/>
            <a:ext cx="7098281" cy="27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under gentrification def 1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Statistics – Def. #1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#1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under gentrification def 2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outcome variables in levels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59 and 22 tracts meet definition #1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64 and 18 tracts meet definition #2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Gentrified tracts are initially less populated </a:t>
            </a:r>
          </a:p>
          <a:p>
            <a:endParaRPr lang="en-US" sz="2000" dirty="0"/>
          </a:p>
          <a:p>
            <a:r>
              <a:rPr lang="en-US" sz="2000" dirty="0"/>
              <a:t>Higher share of Latino population</a:t>
            </a:r>
          </a:p>
          <a:p>
            <a:endParaRPr lang="en-US" sz="2000" dirty="0"/>
          </a:p>
          <a:p>
            <a:r>
              <a:rPr lang="en-US" sz="2000" dirty="0"/>
              <a:t>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clients’ characteristics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assumed typical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(1% of home value and less than 4% of annual income 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median income under </a:t>
            </a:r>
            <a:r>
              <a:rPr lang="en-US" dirty="0" err="1"/>
              <a:t>defition</a:t>
            </a:r>
            <a:r>
              <a:rPr lang="en-US" dirty="0"/>
              <a:t> #1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home values under </a:t>
            </a:r>
            <a:r>
              <a:rPr lang="en-US" dirty="0" err="1"/>
              <a:t>defition</a:t>
            </a:r>
            <a:r>
              <a:rPr lang="en-US" dirty="0"/>
              <a:t> #1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#1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92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under def #1   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and 18%, and rents increase between 16% and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median income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home values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#2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85000" lnSpcReduction="1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Bullet comments on summary statistics under def #2   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EFBF6B7-A6CD-4D7C-BDB4-45F83DD8DE50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values, rents, income, and population increase significantly in gentrified tracts according to definition 2</a:t>
            </a:r>
          </a:p>
          <a:p>
            <a:endParaRPr lang="en-US" sz="2400" dirty="0"/>
          </a:p>
          <a:p>
            <a:r>
              <a:rPr lang="en-US" sz="2400" dirty="0"/>
              <a:t>Gentrification locates significantly more in Latino tracts. </a:t>
            </a:r>
          </a:p>
          <a:p>
            <a:endParaRPr lang="en-US" sz="2400" dirty="0"/>
          </a:p>
          <a:p>
            <a:r>
              <a:rPr lang="en-US" sz="2400" dirty="0"/>
              <a:t>Home values increase on average between 13% and 22%, and rents increase between 18% and 20% in gentrified tracts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94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Longtime Homeowner exemptions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residence or who, at least 5 years if that person received assistance as part of a government or nonprofit program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“Adjusted Homestead Value”: the lesser of the following property’s base homestead value increase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[$75,000, $100,000]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less, or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property's equalized assessed value for the current tax year minus the general homestead deduction</a:t>
            </a:r>
          </a:p>
          <a:p>
            <a:endParaRPr lang="en-US" sz="4000" dirty="0">
              <a:latin typeface="Georgia (Cuerpo)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572000" cy="4518398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Neighborhoods and Tracts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7" t="23264" r="50713" b="15069"/>
          <a:stretch/>
        </p:blipFill>
        <p:spPr>
          <a:xfrm>
            <a:off x="2397252" y="1676400"/>
            <a:ext cx="4343400" cy="4464052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</a:t>
            </a:r>
            <a:r>
              <a:rPr lang="en-US" sz="2600" dirty="0" err="1"/>
              <a:t>Gentriﬁable</a:t>
            </a:r>
            <a:r>
              <a:rPr lang="en-US" sz="2600" dirty="0"/>
              <a:t>” tract: household income must be below the median in 2013 ($58,676)</a:t>
            </a:r>
          </a:p>
          <a:p>
            <a:r>
              <a:rPr lang="en-US" sz="2600" u="sng" dirty="0"/>
              <a:t>Definition 1</a:t>
            </a:r>
            <a:r>
              <a:rPr lang="en-US" sz="2600" dirty="0"/>
              <a:t>: we use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bachelor variable are a good indicator of displacements of high-income people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Definition 2</a:t>
            </a:r>
            <a:r>
              <a:rPr lang="en-US" dirty="0"/>
              <a:t>: we use Tracts that experienced large positive changes (75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percentiles) in white population, excluding Latinos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positive changes in race demographics indicate where gentriﬁcation is likely to occur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41900" y="32004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representation of percentile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80388" y="1676400"/>
            <a:ext cx="6019800" cy="44958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37905</TotalTime>
  <Words>1227</Words>
  <Application>Microsoft Office PowerPoint</Application>
  <PresentationFormat>Presentación en pantalla (4:3)</PresentationFormat>
  <Paragraphs>187</Paragraphs>
  <Slides>29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8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clients’ characteristics</vt:lpstr>
      <vt:lpstr>Longtime Homeowner exemptions Requirements</vt:lpstr>
      <vt:lpstr>Neighborhoods in the City of Chicago</vt:lpstr>
      <vt:lpstr>Neighborhoods and Tracts in the City of Chicago</vt:lpstr>
      <vt:lpstr>Gentrification definition #1</vt:lpstr>
      <vt:lpstr>Gentrification definition #2</vt:lpstr>
      <vt:lpstr>Visual representation of percentile 75th and 90th </vt:lpstr>
      <vt:lpstr>Median Household Income by Tracts </vt:lpstr>
      <vt:lpstr>MAP of median home value by tract (level) </vt:lpstr>
      <vt:lpstr>Income, Housing and Population in the City of Chicago by Tracts in 2013</vt:lpstr>
      <vt:lpstr>Income, Housing and Population in the City of Chicago by Tracts in 2018</vt:lpstr>
      <vt:lpstr>MAP of tracts under gentrification def 1 for 75th and 90th percentile (use colors)</vt:lpstr>
      <vt:lpstr>Summary Statistics – Def. #1 (75th per)</vt:lpstr>
      <vt:lpstr>Presentación de PowerPoint</vt:lpstr>
      <vt:lpstr>MAP of tracts under gentrification def 2 for 75th and 90th percentile (use colors)</vt:lpstr>
      <vt:lpstr>Presentación de PowerPoint</vt:lpstr>
      <vt:lpstr>Presentación de PowerPoint</vt:lpstr>
      <vt:lpstr>Presentación de PowerPoint</vt:lpstr>
      <vt:lpstr>MAP of tracts increase median income under defition #1 at the 75th perc (use colors)</vt:lpstr>
      <vt:lpstr>MAP of tracts increase home values under defition #1 at the 75th perc (use colors)</vt:lpstr>
      <vt:lpstr>Presentación de PowerPoint</vt:lpstr>
      <vt:lpstr>Presentación de PowerPoint</vt:lpstr>
      <vt:lpstr>MAP of tracts increase median income under defition #2 at the 75th perc (use colors)</vt:lpstr>
      <vt:lpstr>MAP of tracts increase home values under defition #2 at the 75th perc (use colors)</vt:lpstr>
      <vt:lpstr>Presentación de PowerPoint</vt:lpstr>
      <vt:lpstr>Presentación de PowerPoint</vt:lpstr>
      <vt:lpstr>Recommendations for legislation 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Fernando García</cp:lastModifiedBy>
  <cp:revision>552</cp:revision>
  <cp:lastPrinted>2019-10-29T15:00:12Z</cp:lastPrinted>
  <dcterms:created xsi:type="dcterms:W3CDTF">2013-07-24T15:20:16Z</dcterms:created>
  <dcterms:modified xsi:type="dcterms:W3CDTF">2020-09-18T04:17:34Z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